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8"/>
  </p:notesMasterIdLst>
  <p:sldIdLst>
    <p:sldId id="256" r:id="rId3"/>
    <p:sldId id="258" r:id="rId4"/>
    <p:sldId id="259" r:id="rId5"/>
    <p:sldId id="260" r:id="rId6"/>
    <p:sldId id="262" r:id="rId7"/>
    <p:sldId id="263" r:id="rId8"/>
    <p:sldId id="265" r:id="rId9"/>
    <p:sldId id="266" r:id="rId10"/>
    <p:sldId id="267" r:id="rId11"/>
    <p:sldId id="273" r:id="rId12"/>
    <p:sldId id="268" r:id="rId13"/>
    <p:sldId id="281" r:id="rId14"/>
    <p:sldId id="271" r:id="rId15"/>
    <p:sldId id="269" r:id="rId16"/>
    <p:sldId id="274" r:id="rId17"/>
    <p:sldId id="272" r:id="rId18"/>
    <p:sldId id="275" r:id="rId19"/>
    <p:sldId id="283" r:id="rId20"/>
    <p:sldId id="276" r:id="rId21"/>
    <p:sldId id="277" r:id="rId22"/>
    <p:sldId id="282" r:id="rId23"/>
    <p:sldId id="278" r:id="rId24"/>
    <p:sldId id="279" r:id="rId25"/>
    <p:sldId id="280" r:id="rId26"/>
    <p:sldId id="2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69"/>
    <p:restoredTop sz="94611"/>
  </p:normalViewPr>
  <p:slideViewPr>
    <p:cSldViewPr snapToGrid="0" snapToObjects="1">
      <p:cViewPr varScale="1">
        <p:scale>
          <a:sx n="153" d="100"/>
          <a:sy n="153" d="100"/>
        </p:scale>
        <p:origin x="104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8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8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FB27165-1B75-41A4-B564-DC70920C8959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3326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7943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2719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6899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7661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2986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2184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5800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6177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5647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0864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289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23552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8960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369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787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8293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6789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322B6-7AF3-CD47-9B52-603E26BD5B32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C2122-6CD6-D04B-BDE3-418B0B70C8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5/21/18</a:t>
            </a:r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04D2C66-E54B-41CA-8A49-E8835A6B7D2C}" type="slidenum">
              <a:rPr lang="en-US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wmf"/><Relationship Id="rId5" Type="http://schemas.openxmlformats.org/officeDocument/2006/relationships/image" Target="../media/image5.wmf"/><Relationship Id="rId6" Type="http://schemas.openxmlformats.org/officeDocument/2006/relationships/image" Target="../media/image6.wmf"/><Relationship Id="rId7" Type="http://schemas.openxmlformats.org/officeDocument/2006/relationships/image" Target="../media/image7.wmf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hyperlink" Target="https://github.com/artie-sh/performance_testing_terraform_aws_docker_jmeter.git" TargetMode="External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8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8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8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hyperlink" Target="https://en.wikipedia.org/wiki/Software_performance_testing" TargetMode="External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8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7.wmf"/><Relationship Id="rId5" Type="http://schemas.openxmlformats.org/officeDocument/2006/relationships/image" Target="../media/image6.wmf"/><Relationship Id="rId6" Type="http://schemas.openxmlformats.org/officeDocument/2006/relationships/image" Target="../media/image10.jpeg"/><Relationship Id="rId7" Type="http://schemas.openxmlformats.org/officeDocument/2006/relationships/image" Target="../media/image11.wm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4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85" name="Picture 2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821880" y="416519"/>
            <a:ext cx="7299655" cy="44630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8800" b="1" strike="noStrike" dirty="0">
                <a:solidFill>
                  <a:srgbClr val="FFFFFF"/>
                </a:solidFill>
                <a:ea typeface="Helvetica Neue"/>
              </a:rPr>
              <a:t>Performance testing meets</a:t>
            </a:r>
            <a:endParaRPr sz="8800" b="1" dirty="0"/>
          </a:p>
          <a:p>
            <a:pPr>
              <a:lnSpc>
                <a:spcPct val="100000"/>
              </a:lnSpc>
            </a:pPr>
            <a:r>
              <a:rPr lang="en-US" sz="8800" b="1" strike="noStrike" dirty="0">
                <a:solidFill>
                  <a:srgbClr val="FFFFFF"/>
                </a:solidFill>
                <a:ea typeface="Helvetica Neue"/>
              </a:rPr>
              <a:t>The Cloud</a:t>
            </a:r>
            <a:endParaRPr sz="8800" b="1" dirty="0"/>
          </a:p>
        </p:txBody>
      </p:sp>
      <p:pic>
        <p:nvPicPr>
          <p:cNvPr id="87" name="Picture 8"/>
          <p:cNvPicPr/>
          <p:nvPr/>
        </p:nvPicPr>
        <p:blipFill>
          <a:blip r:embed="rId4"/>
          <a:stretch/>
        </p:blipFill>
        <p:spPr>
          <a:xfrm>
            <a:off x="821880" y="6136200"/>
            <a:ext cx="1650600" cy="304560"/>
          </a:xfrm>
          <a:prstGeom prst="rect">
            <a:avLst/>
          </a:prstGeom>
          <a:ln>
            <a:noFill/>
          </a:ln>
        </p:spPr>
      </p:pic>
      <p:pic>
        <p:nvPicPr>
          <p:cNvPr id="88" name="Picture 9"/>
          <p:cNvPicPr/>
          <p:nvPr/>
        </p:nvPicPr>
        <p:blipFill>
          <a:blip r:embed="rId5"/>
          <a:stretch/>
        </p:blipFill>
        <p:spPr>
          <a:xfrm>
            <a:off x="10782360" y="-130176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89" name="Picture 10"/>
          <p:cNvPicPr/>
          <p:nvPr/>
        </p:nvPicPr>
        <p:blipFill>
          <a:blip r:embed="rId6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90" name="Picture 13"/>
          <p:cNvPicPr/>
          <p:nvPr/>
        </p:nvPicPr>
        <p:blipFill>
          <a:blip r:embed="rId7"/>
          <a:stretch/>
        </p:blipFill>
        <p:spPr>
          <a:xfrm>
            <a:off x="1609200" y="-459360"/>
            <a:ext cx="863280" cy="875880"/>
          </a:xfrm>
          <a:prstGeom prst="rect">
            <a:avLst/>
          </a:prstGeom>
          <a:ln>
            <a:noFill/>
          </a:ln>
        </p:spPr>
      </p:pic>
      <p:pic>
        <p:nvPicPr>
          <p:cNvPr id="91" name="Picture 1"/>
          <p:cNvPicPr/>
          <p:nvPr/>
        </p:nvPicPr>
        <p:blipFill>
          <a:blip r:embed="rId8"/>
          <a:stretch/>
        </p:blipFill>
        <p:spPr>
          <a:xfrm>
            <a:off x="5372280" y="6303600"/>
            <a:ext cx="882000" cy="882000"/>
          </a:xfrm>
          <a:prstGeom prst="rect">
            <a:avLst/>
          </a:prstGeom>
          <a:ln>
            <a:noFill/>
          </a:ln>
        </p:spPr>
      </p:pic>
      <p:pic>
        <p:nvPicPr>
          <p:cNvPr id="92" name="Picture 2"/>
          <p:cNvPicPr/>
          <p:nvPr/>
        </p:nvPicPr>
        <p:blipFill>
          <a:blip r:embed="rId9"/>
          <a:stretch/>
        </p:blipFill>
        <p:spPr>
          <a:xfrm>
            <a:off x="3678480" y="-459360"/>
            <a:ext cx="12837600" cy="1203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19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20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21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pic>
        <p:nvPicPr>
          <p:cNvPr id="124" name="Picture 8"/>
          <p:cNvPicPr/>
          <p:nvPr/>
        </p:nvPicPr>
        <p:blipFill>
          <a:blip r:embed="rId7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7" name="Right Arrow 6"/>
          <p:cNvSpPr/>
          <p:nvPr/>
        </p:nvSpPr>
        <p:spPr>
          <a:xfrm>
            <a:off x="378692" y="5616527"/>
            <a:ext cx="2734298" cy="650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Scenario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9056475" y="5637368"/>
            <a:ext cx="2455687" cy="6509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Performance Report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441980" y="4141037"/>
            <a:ext cx="1924675" cy="12225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908301">
            <a:off x="1394881" y="4650763"/>
            <a:ext cx="1724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RMI Instructions</a:t>
            </a:r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828800" y="4056611"/>
            <a:ext cx="1856509" cy="1205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1908301">
            <a:off x="2016739" y="4451644"/>
            <a:ext cx="1900264" cy="3693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Performance Stats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070957" y="1551709"/>
            <a:ext cx="1367443" cy="12485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9015008">
            <a:off x="1029577" y="1987762"/>
            <a:ext cx="1034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Requests</a:t>
            </a:r>
            <a:endParaRPr lang="en-US"/>
          </a:p>
        </p:txBody>
      </p:sp>
      <p:cxnSp>
        <p:nvCxnSpPr>
          <p:cNvPr id="29" name="Straight Arrow Connector 28"/>
          <p:cNvCxnSpPr>
            <a:endCxn id="3" idx="0"/>
          </p:cNvCxnSpPr>
          <p:nvPr/>
        </p:nvCxnSpPr>
        <p:spPr>
          <a:xfrm flipH="1">
            <a:off x="1472568" y="1551709"/>
            <a:ext cx="1329486" cy="12485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9007879">
            <a:off x="1671271" y="2077083"/>
            <a:ext cx="1171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Responses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599710" y="4155890"/>
            <a:ext cx="0" cy="11211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4405745" y="4141036"/>
            <a:ext cx="0" cy="11211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860268" y="2361977"/>
            <a:ext cx="1034257" cy="1569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mr-IN" sz="9600" dirty="0" smtClean="0"/>
              <a:t>…</a:t>
            </a:r>
            <a:endParaRPr lang="en-US" sz="9600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405745" y="1551710"/>
            <a:ext cx="0" cy="1253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599710" y="1551709"/>
            <a:ext cx="0" cy="1245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8329353" y="4155891"/>
            <a:ext cx="1876829" cy="1138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8854009" y="4130261"/>
            <a:ext cx="1928351" cy="1146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9199419" y="1566563"/>
            <a:ext cx="1241366" cy="13345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9518073" y="1479665"/>
            <a:ext cx="1186872" cy="1316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135526" y="5277043"/>
            <a:ext cx="5920949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JMeter</a:t>
            </a:r>
            <a:r>
              <a:rPr lang="en-US" sz="3200" dirty="0"/>
              <a:t> </a:t>
            </a:r>
            <a:r>
              <a:rPr lang="en-US" sz="3200" dirty="0" smtClean="0"/>
              <a:t>Master</a:t>
            </a:r>
            <a:endParaRPr lang="en-US" sz="3200" dirty="0"/>
          </a:p>
        </p:txBody>
      </p:sp>
      <p:sp>
        <p:nvSpPr>
          <p:cNvPr id="15" name="Rounded Rectangle 14"/>
          <p:cNvSpPr/>
          <p:nvPr/>
        </p:nvSpPr>
        <p:spPr>
          <a:xfrm>
            <a:off x="9621360" y="2810999"/>
            <a:ext cx="1828799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JMeter</a:t>
            </a:r>
            <a:r>
              <a:rPr lang="en-US" sz="3200" dirty="0" smtClean="0"/>
              <a:t> </a:t>
            </a:r>
          </a:p>
          <a:p>
            <a:pPr algn="ctr"/>
            <a:r>
              <a:rPr lang="en-US" sz="3200" dirty="0" smtClean="0"/>
              <a:t>Slave n</a:t>
            </a:r>
            <a:endParaRPr lang="en-US" sz="3200" dirty="0"/>
          </a:p>
        </p:txBody>
      </p:sp>
      <p:sp>
        <p:nvSpPr>
          <p:cNvPr id="2" name="Rounded Rectangle 1"/>
          <p:cNvSpPr/>
          <p:nvPr/>
        </p:nvSpPr>
        <p:spPr>
          <a:xfrm>
            <a:off x="1070957" y="314280"/>
            <a:ext cx="10050087" cy="1237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 w="12700">
                  <a:noFill/>
                </a:ln>
                <a:solidFill>
                  <a:schemeClr val="bg1"/>
                </a:solidFill>
                <a:effectLst>
                  <a:glow>
                    <a:schemeClr val="bg1">
                      <a:alpha val="40000"/>
                    </a:schemeClr>
                  </a:glow>
                </a:effectLst>
              </a:rPr>
              <a:t>Server </a:t>
            </a:r>
            <a:r>
              <a:rPr lang="en-US" sz="5400" b="1" dirty="0" smtClean="0">
                <a:ln w="12700">
                  <a:noFill/>
                </a:ln>
                <a:solidFill>
                  <a:schemeClr val="bg1"/>
                </a:solidFill>
                <a:effectLst>
                  <a:glow>
                    <a:schemeClr val="bg1">
                      <a:alpha val="40000"/>
                    </a:schemeClr>
                  </a:glow>
                </a:effectLst>
              </a:rPr>
              <a:t>(system under load)</a:t>
            </a:r>
            <a:endParaRPr lang="en-US" sz="5400" b="1" dirty="0">
              <a:ln w="12700">
                <a:noFill/>
              </a:ln>
              <a:solidFill>
                <a:schemeClr val="bg1"/>
              </a:solidFill>
              <a:effectLst>
                <a:glow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21637" y="2800224"/>
            <a:ext cx="1701862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JMeter</a:t>
            </a:r>
            <a:endParaRPr lang="en-US" sz="3200" dirty="0" smtClean="0"/>
          </a:p>
          <a:p>
            <a:pPr algn="ctr"/>
            <a:r>
              <a:rPr lang="en-US" sz="3200" dirty="0" smtClean="0"/>
              <a:t>Slave 1</a:t>
            </a:r>
            <a:endParaRPr lang="en-US" sz="3200" dirty="0"/>
          </a:p>
        </p:txBody>
      </p:sp>
      <p:sp>
        <p:nvSpPr>
          <p:cNvPr id="14" name="Rounded Rectangle 13"/>
          <p:cNvSpPr/>
          <p:nvPr/>
        </p:nvSpPr>
        <p:spPr>
          <a:xfrm>
            <a:off x="3610243" y="2804738"/>
            <a:ext cx="1701862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JMeter</a:t>
            </a:r>
            <a:endParaRPr lang="en-US" sz="3200" dirty="0" smtClean="0"/>
          </a:p>
          <a:p>
            <a:pPr algn="ctr"/>
            <a:r>
              <a:rPr lang="en-US" sz="3200" dirty="0" smtClean="0"/>
              <a:t>Slave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92019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1219560" y="1146764"/>
            <a:ext cx="9752880" cy="497431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Set up Virtual Private Cloud;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Set up Subnet;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Set up Internet Gateway;</a:t>
            </a:r>
            <a:endParaRPr lang="en-US" sz="3200" dirty="0"/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Set up Route Table and Association;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Set up Security Group;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Add Key Pair;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Start Instance with public IP;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dirty="0" smtClean="0"/>
              <a:t>Install and configure </a:t>
            </a:r>
            <a:r>
              <a:rPr lang="en-US" sz="3200" dirty="0" err="1" smtClean="0"/>
              <a:t>JMeter</a:t>
            </a:r>
            <a:r>
              <a:rPr lang="en-US" sz="3200" dirty="0" smtClean="0"/>
              <a:t> (open ports, get IP).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3200" dirty="0" smtClean="0"/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/>
              <a:t>Do that as many times as many instances you want.</a:t>
            </a:r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294060" y="366660"/>
            <a:ext cx="11603880" cy="7277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800" b="1" dirty="0" smtClean="0"/>
              <a:t>Setting up an AWS EC2 instance with </a:t>
            </a:r>
            <a:r>
              <a:rPr lang="en-US" sz="4800" b="1" dirty="0" err="1" smtClean="0"/>
              <a:t>JMeter</a:t>
            </a:r>
            <a:r>
              <a:rPr lang="en-US" sz="4800" b="1" dirty="0" smtClean="0"/>
              <a:t>:</a:t>
            </a:r>
            <a:endParaRPr sz="4800" b="1" dirty="0"/>
          </a:p>
        </p:txBody>
      </p:sp>
    </p:spTree>
    <p:extLst>
      <p:ext uri="{BB962C8B-B14F-4D97-AF65-F5344CB8AC3E}">
        <p14:creationId xmlns:p14="http://schemas.microsoft.com/office/powerpoint/2010/main" val="65871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247180" y="1895302"/>
            <a:ext cx="11697640" cy="30673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>
              <a:defRPr/>
            </a:pPr>
            <a:r>
              <a:rPr lang="en-US" sz="5400" b="1" dirty="0"/>
              <a:t>Run </a:t>
            </a:r>
            <a:r>
              <a:rPr lang="en-US" sz="5400" b="1" dirty="0" smtClean="0"/>
              <a:t>distributed </a:t>
            </a:r>
            <a:r>
              <a:rPr lang="en-US" sz="5400" b="1" dirty="0" err="1" smtClean="0"/>
              <a:t>JMeter</a:t>
            </a:r>
            <a:r>
              <a:rPr lang="en-US" sz="5400" b="1" dirty="0" smtClean="0"/>
              <a:t> test in console:</a:t>
            </a:r>
            <a:endParaRPr lang="en-US" sz="5400" b="1" dirty="0"/>
          </a:p>
          <a:p>
            <a:pPr marL="571500" lvl="0" indent="-571500">
              <a:buFontTx/>
              <a:buChar char="-"/>
              <a:defRPr/>
            </a:pPr>
            <a:endParaRPr lang="en-US" sz="2000" dirty="0" smtClean="0"/>
          </a:p>
          <a:p>
            <a:pPr marL="571500" lvl="0" indent="-571500">
              <a:buFontTx/>
              <a:buChar char="-"/>
              <a:defRPr/>
            </a:pPr>
            <a:endParaRPr lang="en-US" sz="2000" dirty="0"/>
          </a:p>
          <a:p>
            <a:pPr lvl="0" algn="ctr"/>
            <a:r>
              <a:rPr lang="en-US" sz="3200" b="1" dirty="0" err="1" smtClean="0"/>
              <a:t>jmeter</a:t>
            </a:r>
            <a:r>
              <a:rPr lang="en-US" sz="3200" b="1" dirty="0" smtClean="0"/>
              <a:t> -n -t </a:t>
            </a:r>
            <a:r>
              <a:rPr lang="en-US" sz="3200" b="1" dirty="0" err="1" smtClean="0"/>
              <a:t>load_script_name.jmx</a:t>
            </a:r>
            <a:r>
              <a:rPr lang="en-US" sz="3200" b="1" dirty="0" smtClean="0"/>
              <a:t>  </a:t>
            </a:r>
          </a:p>
          <a:p>
            <a:pPr algn="ctr"/>
            <a:r>
              <a:rPr lang="en-US" sz="3200" b="1" dirty="0" smtClean="0"/>
              <a:t>-R </a:t>
            </a:r>
            <a:r>
              <a:rPr lang="hr-HR" sz="3200" b="1" dirty="0" smtClean="0"/>
              <a:t>54.172.38.36</a:t>
            </a:r>
            <a:r>
              <a:rPr lang="en-US" sz="3200" b="1" dirty="0" smtClean="0"/>
              <a:t>,</a:t>
            </a:r>
            <a:r>
              <a:rPr lang="mr-IN" sz="3200" b="1" dirty="0" smtClean="0"/>
              <a:t>…</a:t>
            </a:r>
            <a:r>
              <a:rPr lang="en-US" sz="3200" b="1" dirty="0" smtClean="0"/>
              <a:t>,</a:t>
            </a:r>
            <a:r>
              <a:rPr lang="hr-HR" sz="3200" b="1" dirty="0" smtClean="0"/>
              <a:t>18.144.50.21</a:t>
            </a:r>
            <a:r>
              <a:rPr lang="en-US" sz="3200" b="1" dirty="0" smtClean="0"/>
              <a:t> -l </a:t>
            </a:r>
            <a:r>
              <a:rPr lang="en-US" sz="3200" b="1" dirty="0" err="1" smtClean="0"/>
              <a:t>report_name.jtl</a:t>
            </a:r>
            <a:endParaRPr lang="en-US" sz="3200" b="1" dirty="0" smtClean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157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3316778" y="347433"/>
            <a:ext cx="5558444" cy="9892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lvl="0" algn="ctr">
              <a:defRPr/>
            </a:pPr>
            <a:r>
              <a:rPr lang="en-US" sz="5400" b="1" dirty="0" err="1" smtClean="0"/>
              <a:t>Dockerize</a:t>
            </a:r>
            <a:r>
              <a:rPr lang="en-US" sz="5400" b="1" dirty="0" smtClean="0"/>
              <a:t> </a:t>
            </a:r>
            <a:r>
              <a:rPr lang="en-US" sz="5400" b="1" dirty="0" err="1" smtClean="0"/>
              <a:t>JMeter</a:t>
            </a:r>
            <a:r>
              <a:rPr lang="en-US" sz="5400" b="1" dirty="0" smtClean="0"/>
              <a:t>:</a:t>
            </a:r>
            <a:endParaRPr lang="en-US" sz="5400" b="1" dirty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2" name="Rounded Rectangle 1"/>
          <p:cNvSpPr/>
          <p:nvPr/>
        </p:nvSpPr>
        <p:spPr>
          <a:xfrm>
            <a:off x="1312116" y="1870364"/>
            <a:ext cx="4355869" cy="35827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b="1" dirty="0" smtClean="0"/>
              <a:t>Ubuntu + Java</a:t>
            </a:r>
            <a:endParaRPr lang="en-US" sz="44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1469226" y="2892730"/>
            <a:ext cx="4041648" cy="239250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JMeter</a:t>
            </a:r>
            <a:r>
              <a:rPr lang="en-US" sz="2800" dirty="0" smtClean="0"/>
              <a:t> Master </a:t>
            </a:r>
            <a:endParaRPr lang="en-US" sz="2800" dirty="0" smtClean="0"/>
          </a:p>
          <a:p>
            <a:pPr algn="ctr"/>
            <a:r>
              <a:rPr lang="en-US" sz="2800" dirty="0" smtClean="0"/>
              <a:t>(Manages Slaves):</a:t>
            </a:r>
            <a:endParaRPr lang="en-US" sz="2800" dirty="0" smtClean="0"/>
          </a:p>
          <a:p>
            <a:pPr algn="ctr"/>
            <a:r>
              <a:rPr lang="en-US" sz="2800" dirty="0" smtClean="0"/>
              <a:t>- Port 60000 open</a:t>
            </a:r>
            <a:endParaRPr lang="en-US" sz="2800" dirty="0"/>
          </a:p>
        </p:txBody>
      </p:sp>
      <p:sp>
        <p:nvSpPr>
          <p:cNvPr id="11" name="Rounded Rectangle 10"/>
          <p:cNvSpPr/>
          <p:nvPr/>
        </p:nvSpPr>
        <p:spPr>
          <a:xfrm>
            <a:off x="6524016" y="1870364"/>
            <a:ext cx="4355869" cy="35827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b="1" dirty="0"/>
              <a:t>Ubuntu + Java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681126" y="2892730"/>
            <a:ext cx="4041648" cy="23925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JMeter</a:t>
            </a:r>
            <a:r>
              <a:rPr lang="en-US" sz="2800" dirty="0" smtClean="0"/>
              <a:t> Slave </a:t>
            </a:r>
            <a:endParaRPr lang="en-US" sz="2800" dirty="0" smtClean="0"/>
          </a:p>
          <a:p>
            <a:pPr algn="ctr"/>
            <a:r>
              <a:rPr lang="en-US" sz="2800" dirty="0" smtClean="0"/>
              <a:t>(Generates Load):</a:t>
            </a:r>
            <a:endParaRPr lang="en-US" sz="2800" dirty="0" smtClean="0"/>
          </a:p>
          <a:p>
            <a:pPr algn="ctr"/>
            <a:r>
              <a:rPr lang="en-US" sz="2800" dirty="0"/>
              <a:t>- Port </a:t>
            </a:r>
            <a:r>
              <a:rPr lang="en-US" sz="2800" dirty="0" smtClean="0"/>
              <a:t>1099 </a:t>
            </a:r>
            <a:r>
              <a:rPr lang="en-US" sz="2800" dirty="0"/>
              <a:t>open</a:t>
            </a:r>
          </a:p>
          <a:p>
            <a:pPr algn="ctr"/>
            <a:r>
              <a:rPr lang="en-US" sz="2800" dirty="0" smtClean="0"/>
              <a:t>- Port 50000 open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743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111960" y="1308241"/>
            <a:ext cx="11968080" cy="6375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Configure the AWS infrastructure automatically with Terraform:</a:t>
            </a:r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20" y="2096458"/>
            <a:ext cx="10058400" cy="3873062"/>
          </a:xfrm>
          <a:prstGeom prst="rect">
            <a:avLst/>
          </a:prstGeom>
        </p:spPr>
      </p:pic>
      <p:sp>
        <p:nvSpPr>
          <p:cNvPr id="133" name="CustomShape 1"/>
          <p:cNvSpPr/>
          <p:nvPr/>
        </p:nvSpPr>
        <p:spPr>
          <a:xfrm>
            <a:off x="509504" y="518760"/>
            <a:ext cx="11172992" cy="78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5400" b="1" dirty="0" smtClean="0"/>
              <a:t>Take automation one step further?</a:t>
            </a:r>
            <a:endParaRPr sz="5400" b="1" dirty="0"/>
          </a:p>
        </p:txBody>
      </p:sp>
    </p:spTree>
    <p:extLst>
      <p:ext uri="{BB962C8B-B14F-4D97-AF65-F5344CB8AC3E}">
        <p14:creationId xmlns:p14="http://schemas.microsoft.com/office/powerpoint/2010/main" val="2819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1046520"/>
            <a:ext cx="10765080" cy="43966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2900" indent="-342900" algn="ctr">
              <a:defRPr/>
            </a:pPr>
            <a:r>
              <a:rPr lang="en-US" sz="5400" b="1" dirty="0"/>
              <a:t>Before you run the whole thing</a:t>
            </a:r>
            <a:r>
              <a:rPr lang="en-US" sz="5400" b="1" dirty="0" smtClean="0"/>
              <a:t>,</a:t>
            </a:r>
            <a:endParaRPr lang="en-US" sz="3600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make sure to have: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600" dirty="0" smtClean="0"/>
              <a:t>Valid AWS credentials in ~/.</a:t>
            </a:r>
            <a:r>
              <a:rPr lang="en-US" sz="3600" dirty="0" err="1" smtClean="0"/>
              <a:t>aws</a:t>
            </a:r>
            <a:r>
              <a:rPr lang="en-US" sz="3600" dirty="0" smtClean="0"/>
              <a:t>/credentials file</a:t>
            </a:r>
          </a:p>
          <a:p>
            <a:pPr marL="571500" indent="-571500">
              <a:buFontTx/>
              <a:buChar char="-"/>
            </a:pPr>
            <a:r>
              <a:rPr lang="en-US" sz="3600" dirty="0" smtClean="0"/>
              <a:t>Terraform tool installed (</a:t>
            </a:r>
            <a:r>
              <a:rPr lang="nb-NO" sz="3600" dirty="0" smtClean="0"/>
              <a:t>v0.11.2</a:t>
            </a:r>
            <a:r>
              <a:rPr lang="en-US" sz="3600" dirty="0" smtClean="0"/>
              <a:t>)</a:t>
            </a:r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143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341376" y="458593"/>
            <a:ext cx="11509248" cy="51926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 algn="ctr">
              <a:defRPr/>
            </a:pPr>
            <a:r>
              <a:rPr lang="en-US" sz="5400" b="1" dirty="0"/>
              <a:t>In the command </a:t>
            </a:r>
            <a:r>
              <a:rPr lang="en-US" sz="5400" b="1" dirty="0" smtClean="0"/>
              <a:t>line,</a:t>
            </a:r>
          </a:p>
          <a:p>
            <a:pPr marL="342900" indent="-342900" algn="ctr">
              <a:defRPr/>
            </a:pPr>
            <a:endParaRPr lang="en-US" sz="2000" b="1" dirty="0"/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600" dirty="0" smtClean="0"/>
              <a:t>clone the project: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000" b="1" i="1" dirty="0"/>
          </a:p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600" b="1" i="1" dirty="0" err="1" smtClean="0"/>
              <a:t>git</a:t>
            </a:r>
            <a:r>
              <a:rPr lang="en-US" sz="3600" b="1" i="1" dirty="0" smtClean="0"/>
              <a:t> clone </a:t>
            </a:r>
            <a:r>
              <a:rPr lang="en-US" sz="3600" b="1" i="1" dirty="0" smtClean="0">
                <a:hlinkClick r:id="rId7"/>
              </a:rPr>
              <a:t>https://</a:t>
            </a:r>
            <a:r>
              <a:rPr lang="en-US" sz="3600" b="1" i="1" dirty="0" smtClean="0">
                <a:hlinkClick r:id="rId7"/>
              </a:rPr>
              <a:t>github.com/artie-sh/performance_testing_terraform_aws_docker_jmeter.git</a:t>
            </a:r>
            <a:endParaRPr lang="en-US" sz="3600" dirty="0"/>
          </a:p>
          <a:p>
            <a:pPr marL="571500" lvl="0" indent="-571500">
              <a:buFont typeface="Arial" charset="0"/>
              <a:buChar char="•"/>
            </a:pPr>
            <a:endParaRPr lang="en-US" sz="2000" dirty="0" smtClean="0"/>
          </a:p>
          <a:p>
            <a:pPr marL="571500" lvl="0" indent="-571500">
              <a:buFont typeface="Arial" charset="0"/>
              <a:buChar char="•"/>
            </a:pPr>
            <a:endParaRPr lang="en-US" sz="2000" dirty="0" smtClean="0"/>
          </a:p>
          <a:p>
            <a:pPr marL="571500" lvl="0" indent="-571500">
              <a:buFont typeface="Arial" charset="0"/>
              <a:buChar char="•"/>
            </a:pPr>
            <a:r>
              <a:rPr lang="en-US" sz="3600" dirty="0" smtClean="0"/>
              <a:t>enter the project folder:</a:t>
            </a:r>
          </a:p>
          <a:p>
            <a:pPr lvl="0" algn="ctr"/>
            <a:endParaRPr lang="en-US" sz="2800" b="1" i="1" dirty="0" smtClean="0"/>
          </a:p>
          <a:p>
            <a:pPr lvl="0" algn="ctr"/>
            <a:r>
              <a:rPr lang="en-US" sz="3600" b="1" i="1" dirty="0" smtClean="0"/>
              <a:t>cd </a:t>
            </a:r>
            <a:r>
              <a:rPr lang="en-US" sz="3600" b="1" i="1" dirty="0" err="1" smtClean="0"/>
              <a:t>performance_testing_terraform_aws_docker_jmeter</a:t>
            </a:r>
            <a:endParaRPr lang="en-US" sz="3600" b="1" i="1" dirty="0" smtClean="0"/>
          </a:p>
          <a:p>
            <a:pPr marL="342900" indent="-342900"/>
            <a:endParaRPr lang="en-US" sz="2400" b="1" i="1" dirty="0"/>
          </a:p>
        </p:txBody>
      </p:sp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141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1363288" y="1600704"/>
            <a:ext cx="9448800" cy="17456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indent="-571500">
              <a:buFont typeface="Arial" charset="0"/>
              <a:buChar char="•"/>
              <a:defRPr/>
            </a:pPr>
            <a:r>
              <a:rPr lang="en-US" sz="3600" dirty="0" smtClean="0"/>
              <a:t>generate </a:t>
            </a:r>
            <a:r>
              <a:rPr lang="en-US" sz="3600" dirty="0" err="1" smtClean="0"/>
              <a:t>ssh</a:t>
            </a:r>
            <a:r>
              <a:rPr lang="en-US" sz="3600" dirty="0" smtClean="0"/>
              <a:t> keys:</a:t>
            </a:r>
            <a:endParaRPr lang="en-US" sz="3600" dirty="0" smtClean="0"/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	</a:t>
            </a:r>
            <a:r>
              <a:rPr lang="en-US" sz="3600" b="1" i="1" dirty="0" smtClean="0"/>
              <a:t>./</a:t>
            </a:r>
            <a:r>
              <a:rPr lang="en-US" sz="3600" b="1" i="1" dirty="0" err="1" smtClean="0"/>
              <a:t>generate_key.sh</a:t>
            </a:r>
            <a:endParaRPr lang="en-US" sz="3600" b="1" i="1" dirty="0" smtClean="0"/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 smtClean="0"/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88" y="3346375"/>
            <a:ext cx="10058400" cy="12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2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607" y="3560018"/>
            <a:ext cx="4754786" cy="2993328"/>
          </a:xfrm>
          <a:prstGeom prst="rect">
            <a:avLst/>
          </a:prstGeom>
        </p:spPr>
      </p:pic>
      <p:sp>
        <p:nvSpPr>
          <p:cNvPr id="138" name="CustomShape 2"/>
          <p:cNvSpPr/>
          <p:nvPr/>
        </p:nvSpPr>
        <p:spPr>
          <a:xfrm>
            <a:off x="1901512" y="226073"/>
            <a:ext cx="8388976" cy="33339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lvl="0" indent="-571500">
              <a:buFont typeface="Arial" charset="0"/>
              <a:buChar char="•"/>
            </a:pPr>
            <a:r>
              <a:rPr lang="en-US" sz="3600" dirty="0"/>
              <a:t>enter the terraform folder:</a:t>
            </a:r>
          </a:p>
          <a:p>
            <a:pPr lvl="0" algn="ctr"/>
            <a:endParaRPr lang="en-US" sz="2800" b="1" i="1" dirty="0"/>
          </a:p>
          <a:p>
            <a:pPr lvl="0" algn="ctr"/>
            <a:r>
              <a:rPr lang="en-US" sz="3600" b="1" i="1" dirty="0"/>
              <a:t>cd </a:t>
            </a:r>
            <a:r>
              <a:rPr lang="en-US" sz="3600" b="1" i="1" dirty="0" err="1"/>
              <a:t>qa_performance_test_cluster_config</a:t>
            </a:r>
            <a:endParaRPr lang="en-US" sz="3600" b="1" i="1" dirty="0"/>
          </a:p>
          <a:p>
            <a:pPr marL="571500" indent="-571500">
              <a:buFont typeface="Arial" charset="0"/>
              <a:buChar char="•"/>
              <a:defRPr/>
            </a:pPr>
            <a:endParaRPr lang="en-US" sz="3600" dirty="0" smtClean="0"/>
          </a:p>
          <a:p>
            <a:pPr marL="571500" indent="-571500">
              <a:buFont typeface="Arial" charset="0"/>
              <a:buChar char="•"/>
              <a:defRPr/>
            </a:pPr>
            <a:r>
              <a:rPr lang="en-US" sz="3600" dirty="0" smtClean="0"/>
              <a:t>initialize </a:t>
            </a:r>
            <a:r>
              <a:rPr lang="en-US" sz="3600" dirty="0"/>
              <a:t>modules:</a:t>
            </a:r>
          </a:p>
          <a:p>
            <a:pPr marL="342900" indent="-342900" algn="ctr">
              <a:defRPr/>
            </a:pPr>
            <a:r>
              <a:rPr lang="en-US" sz="3600" dirty="0"/>
              <a:t>	</a:t>
            </a:r>
            <a:r>
              <a:rPr lang="en-US" sz="3600" b="1" dirty="0"/>
              <a:t> </a:t>
            </a:r>
            <a:r>
              <a:rPr lang="en-US" sz="3600" b="1" i="1" dirty="0"/>
              <a:t>terraform </a:t>
            </a:r>
            <a:r>
              <a:rPr lang="en-US" sz="3600" b="1" i="1" dirty="0" err="1"/>
              <a:t>init</a:t>
            </a:r>
            <a:endParaRPr lang="en-US" sz="3600" i="1" dirty="0"/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i="1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63596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7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1838944" y="1"/>
            <a:ext cx="8514112" cy="11272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600" dirty="0" smtClean="0"/>
              <a:t>plan the output: </a:t>
            </a: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i="1" dirty="0" smtClean="0"/>
              <a:t>terraform </a:t>
            </a:r>
            <a:r>
              <a:rPr lang="en-US" sz="3600" b="1" i="1" dirty="0"/>
              <a:t>plan -out </a:t>
            </a:r>
            <a:r>
              <a:rPr lang="en-US" sz="3600" b="1" i="1" dirty="0" err="1"/>
              <a:t>plan.output</a:t>
            </a:r>
            <a:endParaRPr lang="en-US" sz="3600" b="1" i="1" dirty="0"/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45" y="1127269"/>
            <a:ext cx="8514111" cy="560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0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03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04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05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2941320" y="1165009"/>
            <a:ext cx="6309360" cy="45279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8800" b="1" strike="noStrike" dirty="0" smtClean="0">
                <a:solidFill>
                  <a:srgbClr val="000000"/>
                </a:solidFill>
                <a:ea typeface="Helvetica Neue"/>
              </a:rPr>
              <a:t>What is Performance Testing?</a:t>
            </a:r>
            <a:endParaRPr sz="8800" b="1" dirty="0"/>
          </a:p>
        </p:txBody>
      </p:sp>
      <p:pic>
        <p:nvPicPr>
          <p:cNvPr id="107" name="Picture 17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08" name="Picture 8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340126"/>
            <a:ext cx="10765080" cy="11960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apply the plan: </a:t>
            </a:r>
          </a:p>
          <a:p>
            <a:pPr marL="342900" indent="-342900" algn="ctr"/>
            <a:r>
              <a:rPr lang="en-US" sz="3600" b="1" i="1" dirty="0" smtClean="0"/>
              <a:t>terraform </a:t>
            </a:r>
            <a:r>
              <a:rPr lang="en-US" sz="3600" b="1" i="1" dirty="0"/>
              <a:t>apply </a:t>
            </a:r>
            <a:r>
              <a:rPr lang="en-US" sz="3600" b="1" i="1" dirty="0" err="1" smtClean="0"/>
              <a:t>plan.output</a:t>
            </a:r>
            <a:endParaRPr lang="en-US" sz="3600" b="1" i="1" dirty="0"/>
          </a:p>
        </p:txBody>
      </p:sp>
      <p:pic>
        <p:nvPicPr>
          <p:cNvPr id="140" name="Picture 10"/>
          <p:cNvPicPr/>
          <p:nvPr/>
        </p:nvPicPr>
        <p:blipFill>
          <a:blip r:embed="rId7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86674"/>
            <a:ext cx="10058400" cy="48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340126"/>
            <a:ext cx="10765080" cy="11960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agree to accept the report file: </a:t>
            </a:r>
          </a:p>
          <a:p>
            <a:pPr marL="342900" indent="-342900" algn="ctr"/>
            <a:r>
              <a:rPr lang="en-US" sz="3600" b="1" i="1" dirty="0" smtClean="0"/>
              <a:t>yes + enter</a:t>
            </a:r>
            <a:endParaRPr lang="en-US" sz="3600" b="1" i="1" dirty="0"/>
          </a:p>
        </p:txBody>
      </p:sp>
      <p:pic>
        <p:nvPicPr>
          <p:cNvPr id="140" name="Picture 10"/>
          <p:cNvPicPr/>
          <p:nvPr/>
        </p:nvPicPr>
        <p:blipFill>
          <a:blip r:embed="rId7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170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1"/>
            <a:ext cx="10765080" cy="1173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600" smtClean="0"/>
              <a:t>destroy </a:t>
            </a:r>
            <a:r>
              <a:rPr lang="en-US" sz="3600" dirty="0" smtClean="0"/>
              <a:t>infrastructure after test is done:</a:t>
            </a:r>
          </a:p>
          <a:p>
            <a:pPr marL="342900" indent="-342900" algn="ctr"/>
            <a:r>
              <a:rPr lang="en-US" sz="3600" b="1" i="1" dirty="0"/>
              <a:t>terraform plan -destroy -out </a:t>
            </a:r>
            <a:r>
              <a:rPr lang="en-US" sz="3600" b="1" i="1" dirty="0" err="1" smtClean="0"/>
              <a:t>plan.output</a:t>
            </a:r>
            <a:endParaRPr lang="en-US" sz="3600" b="1" i="1" dirty="0" smtClean="0"/>
          </a:p>
          <a:p>
            <a:pPr marL="342900" indent="-342900" algn="ctr"/>
            <a:endParaRPr lang="en-US" sz="3600" b="1" i="1" dirty="0"/>
          </a:p>
          <a:p>
            <a:pPr marL="342900" indent="-342900" algn="ctr"/>
            <a:endParaRPr lang="en-US" sz="3600" b="1" i="1" dirty="0" smtClean="0"/>
          </a:p>
          <a:p>
            <a:pPr marL="342900" indent="-342900" algn="ctr"/>
            <a:endParaRPr lang="en-US" sz="3600" b="1" i="1" dirty="0"/>
          </a:p>
          <a:p>
            <a:pPr marL="342900" indent="-342900" algn="ctr"/>
            <a:endParaRPr lang="en-US" sz="3600" b="1" i="1" dirty="0" smtClean="0"/>
          </a:p>
          <a:p>
            <a:pPr marL="342900" indent="-342900" algn="ctr"/>
            <a:endParaRPr lang="en-US" sz="3600" b="1" i="1" dirty="0"/>
          </a:p>
          <a:p>
            <a:pPr marL="342900" indent="-342900" algn="ctr"/>
            <a:endParaRPr lang="en-US" sz="3600" b="1" i="1" dirty="0" smtClean="0"/>
          </a:p>
          <a:p>
            <a:pPr marL="342900" indent="-342900" algn="ctr"/>
            <a:endParaRPr lang="en-US" sz="3600" b="1" i="1" dirty="0"/>
          </a:p>
          <a:p>
            <a:pPr marL="342900" indent="-342900" algn="ctr"/>
            <a:endParaRPr lang="en-US" sz="3600" b="1" i="1" dirty="0" smtClean="0"/>
          </a:p>
          <a:p>
            <a:pPr marL="342900" indent="-342900" algn="ctr"/>
            <a:endParaRPr lang="en-US" sz="3600" b="1" i="1" dirty="0"/>
          </a:p>
          <a:p>
            <a:pPr marL="342900" indent="-342900" algn="ctr"/>
            <a:endParaRPr lang="en-US" sz="3600" b="1" i="1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</p:txBody>
      </p:sp>
      <p:pic>
        <p:nvPicPr>
          <p:cNvPr id="140" name="Picture 10"/>
          <p:cNvPicPr/>
          <p:nvPr/>
        </p:nvPicPr>
        <p:blipFill>
          <a:blip r:embed="rId7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771" y="1173343"/>
            <a:ext cx="8960458" cy="555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280447"/>
            <a:ext cx="10765080" cy="12962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indent="-571500">
              <a:buFont typeface="Arial" charset="0"/>
              <a:buChar char="•"/>
            </a:pPr>
            <a:r>
              <a:rPr lang="en-US" sz="3600" smtClean="0"/>
              <a:t>apply destroy plan:</a:t>
            </a:r>
            <a:endParaRPr lang="en-US" sz="3600" dirty="0" smtClean="0"/>
          </a:p>
          <a:p>
            <a:pPr marL="342900" indent="-342900" algn="ctr"/>
            <a:r>
              <a:rPr lang="en-US" sz="3600" b="1" i="1" dirty="0" smtClean="0"/>
              <a:t>terraform </a:t>
            </a:r>
            <a:r>
              <a:rPr lang="en-US" sz="3600" b="1" i="1" dirty="0"/>
              <a:t>apply </a:t>
            </a:r>
            <a:r>
              <a:rPr lang="en-US" sz="3600" b="1" i="1" dirty="0" err="1"/>
              <a:t>plan.output</a:t>
            </a:r>
            <a:endParaRPr lang="en-US" sz="3600" b="1" i="1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 smtClean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4" y="2171388"/>
            <a:ext cx="11749573" cy="261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21880" y="685440"/>
            <a:ext cx="9960120" cy="62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dirty="0" smtClean="0"/>
              <a:t>Header</a:t>
            </a:r>
            <a:endParaRPr dirty="0"/>
          </a:p>
        </p:txBody>
      </p:sp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821880" y="1679399"/>
            <a:ext cx="10765080" cy="4028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content</a:t>
            </a:r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5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2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3"/>
          <p:cNvPicPr/>
          <p:nvPr/>
        </p:nvPicPr>
        <p:blipFill>
          <a:blip r:embed="rId2"/>
          <a:stretch/>
        </p:blipFill>
        <p:spPr>
          <a:xfrm>
            <a:off x="5047560" y="1069560"/>
            <a:ext cx="1999080" cy="35388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926640" y="2098800"/>
            <a:ext cx="10240920" cy="217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sz="7500" b="1" strike="noStrike">
                <a:solidFill>
                  <a:srgbClr val="FFFFFF"/>
                </a:solidFill>
                <a:latin typeface="Helvetica Neue"/>
                <a:ea typeface="Helvetica Neue"/>
              </a:rPr>
              <a:t>See you on our next meeting in July!</a:t>
            </a:r>
            <a:endParaRPr/>
          </a:p>
        </p:txBody>
      </p:sp>
      <p:sp>
        <p:nvSpPr>
          <p:cNvPr id="150" name="CustomShape 2"/>
          <p:cNvSpPr/>
          <p:nvPr/>
        </p:nvSpPr>
        <p:spPr>
          <a:xfrm>
            <a:off x="3758040" y="4950000"/>
            <a:ext cx="457776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500" b="1" strike="noStrike">
                <a:solidFill>
                  <a:srgbClr val="FFFFFF"/>
                </a:solidFill>
                <a:latin typeface="Helvetica Neue"/>
                <a:ea typeface="Helvetica Neue"/>
              </a:rPr>
              <a:t>05 / 07 / 2018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12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13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14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1419551" y="1014153"/>
            <a:ext cx="9352898" cy="48296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strike="noStrike" dirty="0" smtClean="0">
                <a:solidFill>
                  <a:srgbClr val="000000"/>
                </a:solidFill>
                <a:ea typeface="Helvetica Neue"/>
              </a:rPr>
              <a:t>Wiki:</a:t>
            </a:r>
          </a:p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ea typeface="Helvetica Neue"/>
              </a:rPr>
              <a:t>a </a:t>
            </a:r>
            <a:r>
              <a:rPr lang="en-US" sz="4400" b="1" dirty="0" smtClean="0">
                <a:solidFill>
                  <a:srgbClr val="000000"/>
                </a:solidFill>
                <a:ea typeface="Helvetica Neue"/>
              </a:rPr>
              <a:t>testing practice </a:t>
            </a:r>
            <a:r>
              <a:rPr lang="en-US" sz="4400" dirty="0" smtClean="0">
                <a:solidFill>
                  <a:srgbClr val="000000"/>
                </a:solidFill>
                <a:ea typeface="Helvetica Neue"/>
              </a:rPr>
              <a:t>performed to determine </a:t>
            </a:r>
            <a:r>
              <a:rPr lang="en-US" sz="4400" b="1" dirty="0" smtClean="0">
                <a:solidFill>
                  <a:srgbClr val="000000"/>
                </a:solidFill>
                <a:ea typeface="Helvetica Neue"/>
              </a:rPr>
              <a:t>how a system performs </a:t>
            </a:r>
          </a:p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ea typeface="Helvetica Neue"/>
              </a:rPr>
              <a:t>in terms of </a:t>
            </a:r>
            <a:r>
              <a:rPr lang="en-US" sz="4400" b="1" dirty="0" smtClean="0">
                <a:solidFill>
                  <a:srgbClr val="000000"/>
                </a:solidFill>
                <a:ea typeface="Helvetica Neue"/>
              </a:rPr>
              <a:t>responsiveness and stability</a:t>
            </a:r>
            <a:r>
              <a:rPr lang="en-US" sz="4400" dirty="0" smtClean="0">
                <a:solidFill>
                  <a:srgbClr val="000000"/>
                </a:solidFill>
                <a:ea typeface="Helvetica Neue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ea typeface="Helvetica Neue"/>
              </a:rPr>
              <a:t>under a </a:t>
            </a:r>
            <a:r>
              <a:rPr lang="en-US" sz="4400" b="1" dirty="0" smtClean="0">
                <a:solidFill>
                  <a:srgbClr val="000000"/>
                </a:solidFill>
                <a:ea typeface="Helvetica Neue"/>
              </a:rPr>
              <a:t>particular workload</a:t>
            </a:r>
          </a:p>
          <a:p>
            <a:pPr>
              <a:lnSpc>
                <a:spcPct val="100000"/>
              </a:lnSpc>
            </a:pPr>
            <a:endParaRPr lang="en-US" sz="2000" dirty="0" smtClean="0">
              <a:solidFill>
                <a:srgbClr val="000000"/>
              </a:solidFill>
              <a:ea typeface="Helvetica Neue"/>
            </a:endParaRPr>
          </a:p>
          <a:p>
            <a:pPr algn="r"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ea typeface="Helvetica Neue"/>
                <a:hlinkClick r:id="rId7"/>
              </a:rPr>
              <a:t>https://en.wikipedia.org/wiki/Software_performance_testing</a:t>
            </a:r>
            <a:endParaRPr lang="en-US" sz="2000" dirty="0"/>
          </a:p>
        </p:txBody>
      </p:sp>
      <p:pic>
        <p:nvPicPr>
          <p:cNvPr id="117" name="Picture 8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19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20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21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pic>
        <p:nvPicPr>
          <p:cNvPr id="123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24" name="Picture 8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2" name="Rounded Rectangle 1"/>
          <p:cNvSpPr/>
          <p:nvPr/>
        </p:nvSpPr>
        <p:spPr>
          <a:xfrm>
            <a:off x="360219" y="314280"/>
            <a:ext cx="11471564" cy="22278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 w="12700">
                  <a:noFill/>
                </a:ln>
                <a:solidFill>
                  <a:schemeClr val="bg1"/>
                </a:solidFill>
                <a:effectLst>
                  <a:glow>
                    <a:schemeClr val="bg1">
                      <a:alpha val="40000"/>
                    </a:schemeClr>
                  </a:glow>
                </a:effectLst>
              </a:rPr>
              <a:t>Server</a:t>
            </a:r>
          </a:p>
          <a:p>
            <a:pPr algn="ctr"/>
            <a:r>
              <a:rPr lang="en-US" sz="5400" b="1" dirty="0" smtClean="0">
                <a:ln w="12700">
                  <a:noFill/>
                </a:ln>
                <a:solidFill>
                  <a:schemeClr val="bg1"/>
                </a:solidFill>
                <a:effectLst>
                  <a:glow>
                    <a:schemeClr val="bg1">
                      <a:alpha val="40000"/>
                    </a:schemeClr>
                  </a:glow>
                </a:effectLst>
              </a:rPr>
              <a:t>(system under load)</a:t>
            </a:r>
            <a:endParaRPr lang="en-US" sz="5400" b="1" dirty="0">
              <a:ln w="12700">
                <a:noFill/>
              </a:ln>
              <a:solidFill>
                <a:schemeClr val="bg1"/>
              </a:solidFill>
              <a:effectLst>
                <a:glow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60218" y="3222701"/>
            <a:ext cx="1701862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User 1</a:t>
            </a:r>
            <a:endParaRPr lang="en-US" sz="3600" dirty="0"/>
          </a:p>
        </p:txBody>
      </p:sp>
      <p:sp>
        <p:nvSpPr>
          <p:cNvPr id="11" name="Rounded Rectangle 10"/>
          <p:cNvSpPr/>
          <p:nvPr/>
        </p:nvSpPr>
        <p:spPr>
          <a:xfrm>
            <a:off x="2310338" y="4722558"/>
            <a:ext cx="1701862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User 2</a:t>
            </a:r>
            <a:endParaRPr lang="en-US" sz="3600" dirty="0"/>
          </a:p>
        </p:txBody>
      </p:sp>
      <p:sp>
        <p:nvSpPr>
          <p:cNvPr id="12" name="Rounded Rectangle 11"/>
          <p:cNvSpPr/>
          <p:nvPr/>
        </p:nvSpPr>
        <p:spPr>
          <a:xfrm>
            <a:off x="4789054" y="3693026"/>
            <a:ext cx="1701862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User 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0129921" y="4358044"/>
            <a:ext cx="1701862" cy="1330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User 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635147" y="4073236"/>
            <a:ext cx="1034257" cy="1569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mr-IN" sz="9600" dirty="0" smtClean="0"/>
              <a:t>…</a:t>
            </a:r>
            <a:endParaRPr lang="en-US" sz="9600" dirty="0"/>
          </a:p>
        </p:txBody>
      </p:sp>
      <p:sp>
        <p:nvSpPr>
          <p:cNvPr id="5" name="Up-Down Arrow 4"/>
          <p:cNvSpPr/>
          <p:nvPr/>
        </p:nvSpPr>
        <p:spPr>
          <a:xfrm>
            <a:off x="1069832" y="2542090"/>
            <a:ext cx="282633" cy="680611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-Down Arrow 14"/>
          <p:cNvSpPr/>
          <p:nvPr/>
        </p:nvSpPr>
        <p:spPr>
          <a:xfrm>
            <a:off x="3019952" y="2542091"/>
            <a:ext cx="282633" cy="2180468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/>
          <p:cNvSpPr/>
          <p:nvPr/>
        </p:nvSpPr>
        <p:spPr>
          <a:xfrm>
            <a:off x="5498668" y="2542091"/>
            <a:ext cx="282633" cy="1162750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>
            <a:off x="10841640" y="2542091"/>
            <a:ext cx="282633" cy="1798820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1679400"/>
            <a:ext cx="1076508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342900" indent="-342900">
              <a:buFontTx/>
              <a:buAutoNum type="arabicPeriod"/>
            </a:pPr>
            <a:r>
              <a:rPr lang="en-US" sz="3600" dirty="0" smtClean="0"/>
              <a:t>Users are different</a:t>
            </a:r>
            <a:r>
              <a:rPr lang="en-US" sz="3600" dirty="0"/>
              <a:t> </a:t>
            </a:r>
            <a:r>
              <a:rPr lang="en-US" sz="3600" dirty="0" smtClean="0"/>
              <a:t>- i.e. sending unique (not hardcoded) requests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3600" dirty="0" smtClean="0"/>
              <a:t>Users are geographically distributed </a:t>
            </a:r>
            <a:r>
              <a:rPr lang="mr-IN" sz="3600" dirty="0" smtClean="0"/>
              <a:t>–</a:t>
            </a:r>
            <a:r>
              <a:rPr lang="en-US" sz="3600" dirty="0" smtClean="0"/>
              <a:t> so should be the test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3600" dirty="0" smtClean="0"/>
              <a:t>Performance testing should be done regularly</a:t>
            </a:r>
            <a:endParaRPr sz="3600" dirty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609944" y="723780"/>
            <a:ext cx="10972112" cy="78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5400" b="1" strike="noStrike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Performance testing: best practices</a:t>
            </a:r>
            <a:endParaRPr sz="5400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42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43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44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pic>
        <p:nvPicPr>
          <p:cNvPr id="147" name="Picture 10"/>
          <p:cNvPicPr/>
          <p:nvPr/>
        </p:nvPicPr>
        <p:blipFill>
          <a:blip r:embed="rId7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  <p:sp>
        <p:nvSpPr>
          <p:cNvPr id="9" name="CustomShape 1"/>
          <p:cNvSpPr/>
          <p:nvPr/>
        </p:nvSpPr>
        <p:spPr>
          <a:xfrm>
            <a:off x="999631" y="220181"/>
            <a:ext cx="9960120" cy="7335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5400" b="1" strike="noStrike" dirty="0" smtClean="0">
                <a:solidFill>
                  <a:srgbClr val="000000"/>
                </a:solidFill>
                <a:ea typeface="Helvetica Neue"/>
              </a:rPr>
              <a:t>1. Emulate real users - </a:t>
            </a:r>
            <a:r>
              <a:rPr lang="en-US" sz="5400" b="1" strike="noStrike" dirty="0" err="1" smtClean="0">
                <a:solidFill>
                  <a:srgbClr val="000000"/>
                </a:solidFill>
                <a:ea typeface="Helvetica Neue"/>
              </a:rPr>
              <a:t>JMeter</a:t>
            </a:r>
            <a:endParaRPr sz="5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91" y="953739"/>
            <a:ext cx="10058400" cy="5840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115940" y="367201"/>
            <a:ext cx="9960120" cy="1104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5400" b="1" strike="noStrike" dirty="0" err="1" smtClean="0">
                <a:solidFill>
                  <a:srgbClr val="000000"/>
                </a:solidFill>
                <a:ea typeface="Helvetica Neue"/>
              </a:rPr>
              <a:t>JMeter</a:t>
            </a:r>
            <a:r>
              <a:rPr lang="en-US" sz="5400" b="1" strike="noStrike" dirty="0" smtClean="0">
                <a:solidFill>
                  <a:srgbClr val="000000"/>
                </a:solidFill>
                <a:ea typeface="Helvetica Neue"/>
              </a:rPr>
              <a:t> Pros:</a:t>
            </a:r>
            <a:endParaRPr sz="5400" dirty="0"/>
          </a:p>
        </p:txBody>
      </p:sp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713460" y="1308240"/>
            <a:ext cx="10765080" cy="48128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/>
              <a:t>Easy to start</a:t>
            </a:r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/>
              <a:t>Scripts to generate unique requests on the go (Groovy, </a:t>
            </a:r>
            <a:r>
              <a:rPr lang="en-US" sz="3600" dirty="0" err="1" smtClean="0"/>
              <a:t>BeanShell</a:t>
            </a:r>
            <a:r>
              <a:rPr lang="en-US" sz="3600" dirty="0" smtClean="0"/>
              <a:t>, etc.)</a:t>
            </a:r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/>
              <a:t>Collects performance metrics and generates pretty reports</a:t>
            </a:r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/>
              <a:t>Active community and plenty of extensions for non-trivial tasks</a:t>
            </a:r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/>
              <a:t>Allows distributed testing - </a:t>
            </a:r>
            <a:r>
              <a:rPr lang="en-US" sz="3600" b="1" i="1" dirty="0" smtClean="0"/>
              <a:t>important</a:t>
            </a:r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12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21880" y="314280"/>
            <a:ext cx="9960120" cy="78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5400" b="1" strike="noStrike" dirty="0" smtClean="0">
                <a:solidFill>
                  <a:srgbClr val="000000"/>
                </a:solidFill>
                <a:ea typeface="Helvetica Neue"/>
              </a:rPr>
              <a:t>However:</a:t>
            </a:r>
            <a:endParaRPr sz="5400" dirty="0"/>
          </a:p>
        </p:txBody>
      </p:sp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821880" y="1155928"/>
            <a:ext cx="10765080" cy="50180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/>
              <a:t>No geographical </a:t>
            </a:r>
            <a:r>
              <a:rPr lang="en-US" sz="3600" dirty="0" smtClean="0"/>
              <a:t>diversity </a:t>
            </a:r>
            <a:r>
              <a:rPr lang="mr-IN" sz="3600" dirty="0" smtClean="0"/>
              <a:t>–</a:t>
            </a:r>
            <a:r>
              <a:rPr lang="en-US" sz="3600" dirty="0" smtClean="0"/>
              <a:t> all requests coming from the same region (throughput limitation)</a:t>
            </a:r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endParaRPr lang="en-US" sz="3600" dirty="0" smtClean="0"/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r>
              <a:rPr lang="en-US" sz="3600" dirty="0" smtClean="0"/>
              <a:t>Limited abilities of a single instance to generate load (memory issues)</a:t>
            </a:r>
          </a:p>
          <a:p>
            <a:pPr marL="571500" indent="-571500">
              <a:lnSpc>
                <a:spcPct val="100000"/>
              </a:lnSpc>
              <a:buFont typeface="Arial" charset="0"/>
              <a:buChar char="•"/>
            </a:pPr>
            <a:endParaRPr lang="en-US" sz="3600" dirty="0" smtClean="0"/>
          </a:p>
          <a:p>
            <a:pPr algn="ctr">
              <a:lnSpc>
                <a:spcPct val="100000"/>
              </a:lnSpc>
            </a:pPr>
            <a:r>
              <a:rPr lang="en-US" sz="3600" b="1" dirty="0" smtClean="0"/>
              <a:t>Thus</a:t>
            </a:r>
            <a:r>
              <a:rPr lang="en-US" sz="3600" dirty="0" smtClean="0"/>
              <a:t>:</a:t>
            </a:r>
          </a:p>
          <a:p>
            <a:pPr algn="ctr">
              <a:lnSpc>
                <a:spcPct val="100000"/>
              </a:lnSpc>
            </a:pPr>
            <a:r>
              <a:rPr lang="en-US" sz="3600" dirty="0" smtClean="0"/>
              <a:t>running tests with a single </a:t>
            </a:r>
            <a:r>
              <a:rPr lang="en-US" sz="3600" dirty="0" err="1" smtClean="0"/>
              <a:t>JMeter</a:t>
            </a:r>
            <a:r>
              <a:rPr lang="en-US" sz="3600" dirty="0" smtClean="0"/>
              <a:t> instance is not a proper performance testing</a:t>
            </a:r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84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115940" y="314280"/>
            <a:ext cx="9960120" cy="9514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5400" b="1" dirty="0" smtClean="0"/>
              <a:t>Solution:</a:t>
            </a:r>
            <a:endParaRPr sz="5400" b="1" dirty="0"/>
          </a:p>
        </p:txBody>
      </p:sp>
      <p:pic>
        <p:nvPicPr>
          <p:cNvPr id="134" name="Picture 7"/>
          <p:cNvPicPr/>
          <p:nvPr/>
        </p:nvPicPr>
        <p:blipFill>
          <a:blip r:embed="rId3"/>
          <a:stretch/>
        </p:blipFill>
        <p:spPr>
          <a:xfrm>
            <a:off x="10782360" y="-1761120"/>
            <a:ext cx="190080" cy="2603160"/>
          </a:xfrm>
          <a:prstGeom prst="rect">
            <a:avLst/>
          </a:prstGeom>
          <a:ln>
            <a:noFill/>
          </a:ln>
        </p:spPr>
      </p:pic>
      <p:pic>
        <p:nvPicPr>
          <p:cNvPr id="135" name="Picture 13"/>
          <p:cNvPicPr/>
          <p:nvPr/>
        </p:nvPicPr>
        <p:blipFill>
          <a:blip r:embed="rId4"/>
          <a:stretch/>
        </p:blipFill>
        <p:spPr>
          <a:xfrm>
            <a:off x="1609200" y="-314280"/>
            <a:ext cx="619200" cy="628560"/>
          </a:xfrm>
          <a:prstGeom prst="rect">
            <a:avLst/>
          </a:prstGeom>
          <a:ln>
            <a:noFill/>
          </a:ln>
        </p:spPr>
      </p:pic>
      <p:pic>
        <p:nvPicPr>
          <p:cNvPr id="136" name="Picture 11"/>
          <p:cNvPicPr/>
          <p:nvPr/>
        </p:nvPicPr>
        <p:blipFill>
          <a:blip r:embed="rId5"/>
          <a:stretch/>
        </p:blipFill>
        <p:spPr>
          <a:xfrm>
            <a:off x="-78120" y="3429000"/>
            <a:ext cx="190080" cy="269208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6"/>
          <a:stretch/>
        </p:blipFill>
        <p:spPr>
          <a:xfrm>
            <a:off x="1919160" y="6607080"/>
            <a:ext cx="638640" cy="63864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1537855" y="1679399"/>
            <a:ext cx="9116290" cy="4028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600" dirty="0" smtClean="0"/>
              <a:t>Set up several </a:t>
            </a:r>
            <a:r>
              <a:rPr lang="en-US" sz="3600" dirty="0" err="1" smtClean="0"/>
              <a:t>JMeter</a:t>
            </a:r>
            <a:r>
              <a:rPr lang="en-US" sz="3600" dirty="0" smtClean="0"/>
              <a:t> instances in different areas (Amazon Web Services might help)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3600" dirty="0" smtClean="0"/>
          </a:p>
          <a:p>
            <a:pPr marL="742950" lvl="0" indent="-742950">
              <a:buFont typeface="+mj-lt"/>
              <a:buAutoNum type="arabicPeriod"/>
            </a:pPr>
            <a:r>
              <a:rPr lang="en-US" sz="3600" dirty="0" smtClean="0"/>
              <a:t>Run performance tests in distributed mode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3600" dirty="0" smtClean="0"/>
          </a:p>
        </p:txBody>
      </p:sp>
      <p:pic>
        <p:nvPicPr>
          <p:cNvPr id="139" name="Picture 9"/>
          <p:cNvPicPr/>
          <p:nvPr/>
        </p:nvPicPr>
        <p:blipFill>
          <a:blip r:embed="rId7"/>
          <a:stretch/>
        </p:blipFill>
        <p:spPr>
          <a:xfrm>
            <a:off x="821880" y="6174000"/>
            <a:ext cx="1240200" cy="228600"/>
          </a:xfrm>
          <a:prstGeom prst="rect">
            <a:avLst/>
          </a:prstGeom>
          <a:ln>
            <a:noFill/>
          </a:ln>
        </p:spPr>
      </p:pic>
      <p:pic>
        <p:nvPicPr>
          <p:cNvPr id="140" name="Picture 10"/>
          <p:cNvPicPr/>
          <p:nvPr/>
        </p:nvPicPr>
        <p:blipFill>
          <a:blip r:embed="rId8"/>
          <a:stretch/>
        </p:blipFill>
        <p:spPr>
          <a:xfrm>
            <a:off x="10535760" y="6402960"/>
            <a:ext cx="782280" cy="78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16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480</Words>
  <Application>Microsoft Macintosh PowerPoint</Application>
  <PresentationFormat>Widescreen</PresentationFormat>
  <Paragraphs>128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Calibri</vt:lpstr>
      <vt:lpstr>Calibri Light</vt:lpstr>
      <vt:lpstr>DejaVu Sans</vt:lpstr>
      <vt:lpstr>Helvetica Neue</vt:lpstr>
      <vt:lpstr>Mangal</vt:lpstr>
      <vt:lpstr>StarSymbol</vt:lpstr>
      <vt:lpstr>Times New Roman</vt:lpstr>
      <vt:lpstr>Arial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dadsadada</dc:title>
  <dc:creator>Microsoft Office User</dc:creator>
  <cp:lastModifiedBy>Microsoft Office User</cp:lastModifiedBy>
  <cp:revision>107</cp:revision>
  <dcterms:created xsi:type="dcterms:W3CDTF">2016-09-26T09:38:27Z</dcterms:created>
  <dcterms:modified xsi:type="dcterms:W3CDTF">2018-06-05T19:10:45Z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